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aleway"/>
      <p:regular r:id="rId18"/>
      <p:bold r:id="rId19"/>
      <p:italic r:id="rId20"/>
      <p:boldItalic r:id="rId21"/>
    </p:embeddedFont>
    <p:embeddedFont>
      <p:font typeface="Lato"/>
      <p:regular r:id="rId22"/>
      <p:bold r:id="rId23"/>
      <p:italic r:id="rId24"/>
      <p:boldItalic r:id="rId25"/>
    </p:embeddedFont>
    <p:embeddedFont>
      <p:font typeface="Maven Pro"/>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Lato-regular.fntdata"/><Relationship Id="rId21" Type="http://schemas.openxmlformats.org/officeDocument/2006/relationships/font" Target="fonts/Raleway-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avenPro-regular.fntdata"/><Relationship Id="rId25" Type="http://schemas.openxmlformats.org/officeDocument/2006/relationships/font" Target="fonts/Lato-boldItalic.fntdata"/><Relationship Id="rId27" Type="http://schemas.openxmlformats.org/officeDocument/2006/relationships/font" Target="fonts/MavenPr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2.png>
</file>

<file path=ppt/media/image3.jp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89b712b8cb_3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89b712b8cb_3_1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77582010c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77582010c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89b712b8cb_3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89b712b8cb_3_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89b712b8cb_3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89b712b8cb_3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89b712b8cb_3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89b712b8cb_3_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GO TO THE LIVE EMULATOR OF OUR APP AND DEMO IT. READ FROM THIS PAGE.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89b712b8cb_3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g89b712b8cb_3_1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82" name="Shape 82"/>
        <p:cNvGrpSpPr/>
        <p:nvPr/>
      </p:nvGrpSpPr>
      <p:grpSpPr>
        <a:xfrm>
          <a:off x="0" y="0"/>
          <a:ext cx="0" cy="0"/>
          <a:chOff x="0" y="0"/>
          <a:chExt cx="0" cy="0"/>
        </a:xfrm>
      </p:grpSpPr>
      <p:pic>
        <p:nvPicPr>
          <p:cNvPr id="83" name="Google Shape;83;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84" name="Google Shape;84;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3"/>
          <p:cNvGrpSpPr/>
          <p:nvPr/>
        </p:nvGrpSpPr>
        <p:grpSpPr>
          <a:xfrm>
            <a:off x="830392" y="1191256"/>
            <a:ext cx="745763" cy="45826"/>
            <a:chOff x="4580561" y="2589004"/>
            <a:chExt cx="1064464" cy="25200"/>
          </a:xfrm>
        </p:grpSpPr>
        <p:sp>
          <p:nvSpPr>
            <p:cNvPr id="86" name="Google Shape;86;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89" name="Google Shape;89;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90" name="Google Shape;90;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1" name="Google Shape;91;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_3">
    <p:spTree>
      <p:nvGrpSpPr>
        <p:cNvPr id="92" name="Shape 92"/>
        <p:cNvGrpSpPr/>
        <p:nvPr/>
      </p:nvGrpSpPr>
      <p:grpSpPr>
        <a:xfrm>
          <a:off x="0" y="0"/>
          <a:ext cx="0" cy="0"/>
          <a:chOff x="0" y="0"/>
          <a:chExt cx="0" cy="0"/>
        </a:xfrm>
      </p:grpSpPr>
      <p:pic>
        <p:nvPicPr>
          <p:cNvPr descr="Side view of hands writing in a notebook at a cafe" id="93" name="Google Shape;93;p14"/>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94" name="Google Shape;94;p14"/>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4"/>
          <p:cNvGrpSpPr/>
          <p:nvPr/>
        </p:nvGrpSpPr>
        <p:grpSpPr>
          <a:xfrm>
            <a:off x="830392" y="1191256"/>
            <a:ext cx="745763" cy="45826"/>
            <a:chOff x="4580561" y="2589004"/>
            <a:chExt cx="1064464" cy="25200"/>
          </a:xfrm>
        </p:grpSpPr>
        <p:sp>
          <p:nvSpPr>
            <p:cNvPr id="96" name="Google Shape;96;p14"/>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99" name="Google Shape;99;p14"/>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0" name="Google Shape;100;p1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1" name="Google Shape;101;p14"/>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106" name="Shape 106"/>
        <p:cNvGrpSpPr/>
        <p:nvPr/>
      </p:nvGrpSpPr>
      <p:grpSpPr>
        <a:xfrm>
          <a:off x="0" y="0"/>
          <a:ext cx="0" cy="0"/>
          <a:chOff x="0" y="0"/>
          <a:chExt cx="0" cy="0"/>
        </a:xfrm>
      </p:grpSpPr>
      <p:sp>
        <p:nvSpPr>
          <p:cNvPr id="107" name="Google Shape;107;p1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 name="Google Shape;108;p16"/>
          <p:cNvGrpSpPr/>
          <p:nvPr/>
        </p:nvGrpSpPr>
        <p:grpSpPr>
          <a:xfrm>
            <a:off x="830392" y="1191256"/>
            <a:ext cx="745763" cy="45826"/>
            <a:chOff x="4580561" y="2589004"/>
            <a:chExt cx="1064464" cy="25200"/>
          </a:xfrm>
        </p:grpSpPr>
        <p:sp>
          <p:nvSpPr>
            <p:cNvPr id="109" name="Google Shape;109;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 name="Google Shape;111;p16"/>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12" name="Google Shape;112;p16"/>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13" name="Google Shape;113;p1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14" name="Shape 114"/>
        <p:cNvGrpSpPr/>
        <p:nvPr/>
      </p:nvGrpSpPr>
      <p:grpSpPr>
        <a:xfrm>
          <a:off x="0" y="0"/>
          <a:ext cx="0" cy="0"/>
          <a:chOff x="0" y="0"/>
          <a:chExt cx="0" cy="0"/>
        </a:xfrm>
      </p:grpSpPr>
      <p:pic>
        <p:nvPicPr>
          <p:cNvPr id="115" name="Google Shape;115;p17"/>
          <p:cNvPicPr preferRelativeResize="0"/>
          <p:nvPr/>
        </p:nvPicPr>
        <p:blipFill rotWithShape="1">
          <a:blip r:embed="rId2">
            <a:alphaModFix/>
          </a:blip>
          <a:srcRect b="0" l="31882" r="25713" t="8095"/>
          <a:stretch/>
        </p:blipFill>
        <p:spPr>
          <a:xfrm>
            <a:off x="0" y="0"/>
            <a:ext cx="4575250" cy="5143500"/>
          </a:xfrm>
          <a:prstGeom prst="rect">
            <a:avLst/>
          </a:prstGeom>
          <a:noFill/>
          <a:ln>
            <a:noFill/>
          </a:ln>
        </p:spPr>
      </p:pic>
      <p:sp>
        <p:nvSpPr>
          <p:cNvPr id="116" name="Google Shape;116;p17"/>
          <p:cNvSpPr/>
          <p:nvPr/>
        </p:nvSpPr>
        <p:spPr>
          <a:xfrm>
            <a:off x="-75" y="0"/>
            <a:ext cx="4572000" cy="5143500"/>
          </a:xfrm>
          <a:prstGeom prst="rect">
            <a:avLst/>
          </a:prstGeom>
          <a:solidFill>
            <a:srgbClr val="178D7D">
              <a:alpha val="6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7" name="Google Shape;117;p17"/>
          <p:cNvGrpSpPr/>
          <p:nvPr/>
        </p:nvGrpSpPr>
        <p:grpSpPr>
          <a:xfrm>
            <a:off x="830392" y="1191256"/>
            <a:ext cx="745763" cy="45826"/>
            <a:chOff x="4580561" y="2589004"/>
            <a:chExt cx="1064464" cy="25200"/>
          </a:xfrm>
        </p:grpSpPr>
        <p:sp>
          <p:nvSpPr>
            <p:cNvPr id="118" name="Google Shape;118;p17"/>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7"/>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 name="Google Shape;120;p17"/>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p:txBody>
      </p:sp>
      <p:sp>
        <p:nvSpPr>
          <p:cNvPr id="121" name="Google Shape;121;p17"/>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p:txBody>
      </p:sp>
      <p:sp>
        <p:nvSpPr>
          <p:cNvPr id="122" name="Google Shape;122;p17"/>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3" name="Google Shape;123;p1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_3">
    <p:spTree>
      <p:nvGrpSpPr>
        <p:cNvPr id="124" name="Shape 124"/>
        <p:cNvGrpSpPr/>
        <p:nvPr/>
      </p:nvGrpSpPr>
      <p:grpSpPr>
        <a:xfrm>
          <a:off x="0" y="0"/>
          <a:ext cx="0" cy="0"/>
          <a:chOff x="0" y="0"/>
          <a:chExt cx="0" cy="0"/>
        </a:xfrm>
      </p:grpSpPr>
      <p:pic>
        <p:nvPicPr>
          <p:cNvPr descr="Side view of hands writing in a notebook at a cafe" id="125" name="Google Shape;125;p18"/>
          <p:cNvPicPr preferRelativeResize="0"/>
          <p:nvPr/>
        </p:nvPicPr>
        <p:blipFill rotWithShape="1">
          <a:blip r:embed="rId2">
            <a:alphaModFix/>
          </a:blip>
          <a:srcRect b="26445" l="9049" r="54351" t="12064"/>
          <a:stretch/>
        </p:blipFill>
        <p:spPr>
          <a:xfrm>
            <a:off x="1" y="-50"/>
            <a:ext cx="4572000" cy="5143501"/>
          </a:xfrm>
          <a:prstGeom prst="rect">
            <a:avLst/>
          </a:prstGeom>
          <a:noFill/>
          <a:ln>
            <a:noFill/>
          </a:ln>
        </p:spPr>
      </p:pic>
      <p:sp>
        <p:nvSpPr>
          <p:cNvPr id="126" name="Google Shape;126;p18"/>
          <p:cNvSpPr/>
          <p:nvPr/>
        </p:nvSpPr>
        <p:spPr>
          <a:xfrm>
            <a:off x="1650" y="0"/>
            <a:ext cx="4568700" cy="5143500"/>
          </a:xfrm>
          <a:prstGeom prst="rect">
            <a:avLst/>
          </a:prstGeom>
          <a:solidFill>
            <a:srgbClr val="178D7D">
              <a:alpha val="6784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7" name="Google Shape;127;p18"/>
          <p:cNvGrpSpPr/>
          <p:nvPr/>
        </p:nvGrpSpPr>
        <p:grpSpPr>
          <a:xfrm>
            <a:off x="830392" y="1191256"/>
            <a:ext cx="745763" cy="45826"/>
            <a:chOff x="4580561" y="2589004"/>
            <a:chExt cx="1064464" cy="25200"/>
          </a:xfrm>
        </p:grpSpPr>
        <p:sp>
          <p:nvSpPr>
            <p:cNvPr id="128" name="Google Shape;128;p18"/>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8"/>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0" name="Google Shape;130;p18"/>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p:txBody>
      </p:sp>
      <p:sp>
        <p:nvSpPr>
          <p:cNvPr id="131" name="Google Shape;131;p18"/>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p:txBody>
      </p:sp>
      <p:sp>
        <p:nvSpPr>
          <p:cNvPr id="132" name="Google Shape;132;p18"/>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33" name="Google Shape;133;p18"/>
          <p:cNvSpPr txBox="1"/>
          <p:nvPr>
            <p:ph idx="12" type="sldNum"/>
          </p:nvPr>
        </p:nvSpPr>
        <p:spPr>
          <a:xfrm>
            <a:off x="8536300" y="4749850"/>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34" name="Shape 134"/>
        <p:cNvGrpSpPr/>
        <p:nvPr/>
      </p:nvGrpSpPr>
      <p:grpSpPr>
        <a:xfrm>
          <a:off x="0" y="0"/>
          <a:ext cx="0" cy="0"/>
          <a:chOff x="0" y="0"/>
          <a:chExt cx="0" cy="0"/>
        </a:xfrm>
      </p:grpSpPr>
      <p:grpSp>
        <p:nvGrpSpPr>
          <p:cNvPr id="135" name="Google Shape;135;p19"/>
          <p:cNvGrpSpPr/>
          <p:nvPr/>
        </p:nvGrpSpPr>
        <p:grpSpPr>
          <a:xfrm>
            <a:off x="830392" y="1191256"/>
            <a:ext cx="745763" cy="45826"/>
            <a:chOff x="4580561" y="2589004"/>
            <a:chExt cx="1064464" cy="25200"/>
          </a:xfrm>
        </p:grpSpPr>
        <p:sp>
          <p:nvSpPr>
            <p:cNvPr id="136" name="Google Shape;136;p1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8" name="Google Shape;138;p19"/>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39" name="Google Shape;139;p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40" name="Shape 140"/>
        <p:cNvGrpSpPr/>
        <p:nvPr/>
      </p:nvGrpSpPr>
      <p:grpSpPr>
        <a:xfrm>
          <a:off x="0" y="0"/>
          <a:ext cx="0" cy="0"/>
          <a:chOff x="0" y="0"/>
          <a:chExt cx="0" cy="0"/>
        </a:xfrm>
      </p:grpSpPr>
      <p:sp>
        <p:nvSpPr>
          <p:cNvPr id="141" name="Google Shape;141;p2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2" name="Google Shape;142;p20"/>
          <p:cNvGrpSpPr/>
          <p:nvPr/>
        </p:nvGrpSpPr>
        <p:grpSpPr>
          <a:xfrm>
            <a:off x="830392" y="1191256"/>
            <a:ext cx="745763" cy="45826"/>
            <a:chOff x="4580561" y="2589004"/>
            <a:chExt cx="1064464" cy="25200"/>
          </a:xfrm>
        </p:grpSpPr>
        <p:sp>
          <p:nvSpPr>
            <p:cNvPr id="143" name="Google Shape;143;p2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5" name="Google Shape;145;p2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46" name="Google Shape;146;p20"/>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47" name="Google Shape;147;p2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48" name="Shape 148"/>
        <p:cNvGrpSpPr/>
        <p:nvPr/>
      </p:nvGrpSpPr>
      <p:grpSpPr>
        <a:xfrm>
          <a:off x="0" y="0"/>
          <a:ext cx="0" cy="0"/>
          <a:chOff x="0" y="0"/>
          <a:chExt cx="0" cy="0"/>
        </a:xfrm>
      </p:grpSpPr>
      <p:grpSp>
        <p:nvGrpSpPr>
          <p:cNvPr id="149" name="Google Shape;149;p21"/>
          <p:cNvGrpSpPr/>
          <p:nvPr/>
        </p:nvGrpSpPr>
        <p:grpSpPr>
          <a:xfrm>
            <a:off x="830392" y="4169130"/>
            <a:ext cx="745763" cy="45826"/>
            <a:chOff x="4580561" y="2589004"/>
            <a:chExt cx="1064464" cy="25200"/>
          </a:xfrm>
        </p:grpSpPr>
        <p:sp>
          <p:nvSpPr>
            <p:cNvPr id="150" name="Google Shape;150;p2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 name="Google Shape;152;p21"/>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53" name="Google Shape;153;p2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54" name="Shape 154"/>
        <p:cNvGrpSpPr/>
        <p:nvPr/>
      </p:nvGrpSpPr>
      <p:grpSpPr>
        <a:xfrm>
          <a:off x="0" y="0"/>
          <a:ext cx="0" cy="0"/>
          <a:chOff x="0" y="0"/>
          <a:chExt cx="0" cy="0"/>
        </a:xfrm>
      </p:grpSpPr>
      <p:sp>
        <p:nvSpPr>
          <p:cNvPr id="155" name="Google Shape;155;p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6" name="Google Shape;156;p22"/>
          <p:cNvGrpSpPr/>
          <p:nvPr/>
        </p:nvGrpSpPr>
        <p:grpSpPr>
          <a:xfrm>
            <a:off x="830392" y="1191256"/>
            <a:ext cx="745763" cy="45826"/>
            <a:chOff x="4580561" y="2589004"/>
            <a:chExt cx="1064464" cy="25200"/>
          </a:xfrm>
        </p:grpSpPr>
        <p:sp>
          <p:nvSpPr>
            <p:cNvPr id="157" name="Google Shape;157;p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 name="Google Shape;159;p22"/>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60" name="Google Shape;160;p22"/>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61" name="Google Shape;161;p22"/>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62" name="Google Shape;162;p2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63" name="Shape 163"/>
        <p:cNvGrpSpPr/>
        <p:nvPr/>
      </p:nvGrpSpPr>
      <p:grpSpPr>
        <a:xfrm>
          <a:off x="0" y="0"/>
          <a:ext cx="0" cy="0"/>
          <a:chOff x="0" y="0"/>
          <a:chExt cx="0" cy="0"/>
        </a:xfrm>
      </p:grpSpPr>
      <p:sp>
        <p:nvSpPr>
          <p:cNvPr id="164" name="Google Shape;164;p2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5" name="Google Shape;165;p23"/>
          <p:cNvGrpSpPr/>
          <p:nvPr/>
        </p:nvGrpSpPr>
        <p:grpSpPr>
          <a:xfrm>
            <a:off x="830392" y="1191256"/>
            <a:ext cx="745763" cy="45826"/>
            <a:chOff x="4580561" y="2589004"/>
            <a:chExt cx="1064464" cy="25200"/>
          </a:xfrm>
        </p:grpSpPr>
        <p:sp>
          <p:nvSpPr>
            <p:cNvPr id="166" name="Google Shape;166;p2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8" name="Google Shape;168;p23"/>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69" name="Google Shape;169;p2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70" name="Shape 170"/>
        <p:cNvGrpSpPr/>
        <p:nvPr/>
      </p:nvGrpSpPr>
      <p:grpSpPr>
        <a:xfrm>
          <a:off x="0" y="0"/>
          <a:ext cx="0" cy="0"/>
          <a:chOff x="0" y="0"/>
          <a:chExt cx="0" cy="0"/>
        </a:xfrm>
      </p:grpSpPr>
      <p:sp>
        <p:nvSpPr>
          <p:cNvPr id="171" name="Google Shape;171;p2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2" name="Google Shape;172;p24"/>
          <p:cNvGrpSpPr/>
          <p:nvPr/>
        </p:nvGrpSpPr>
        <p:grpSpPr>
          <a:xfrm>
            <a:off x="830392" y="1191256"/>
            <a:ext cx="745763" cy="45826"/>
            <a:chOff x="4580561" y="2589004"/>
            <a:chExt cx="1064464" cy="25200"/>
          </a:xfrm>
        </p:grpSpPr>
        <p:sp>
          <p:nvSpPr>
            <p:cNvPr id="173" name="Google Shape;173;p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5" name="Google Shape;175;p24"/>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76" name="Google Shape;176;p24"/>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77" name="Google Shape;177;p2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78" name="Shape 178"/>
        <p:cNvGrpSpPr/>
        <p:nvPr/>
      </p:nvGrpSpPr>
      <p:grpSpPr>
        <a:xfrm>
          <a:off x="0" y="0"/>
          <a:ext cx="0" cy="0"/>
          <a:chOff x="0" y="0"/>
          <a:chExt cx="0" cy="0"/>
        </a:xfrm>
      </p:grpSpPr>
      <p:sp>
        <p:nvSpPr>
          <p:cNvPr id="179" name="Google Shape;179;p25"/>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0" name="Google Shape;180;p25"/>
          <p:cNvGrpSpPr/>
          <p:nvPr/>
        </p:nvGrpSpPr>
        <p:grpSpPr>
          <a:xfrm>
            <a:off x="830392" y="1191256"/>
            <a:ext cx="745763" cy="45826"/>
            <a:chOff x="4580561" y="2589004"/>
            <a:chExt cx="1064464" cy="25200"/>
          </a:xfrm>
        </p:grpSpPr>
        <p:sp>
          <p:nvSpPr>
            <p:cNvPr id="181" name="Google Shape;181;p2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 name="Google Shape;183;p25"/>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84" name="Google Shape;184;p25"/>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85" name="Google Shape;185;p25"/>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86" name="Google Shape;186;p2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87" name="Shape 187"/>
        <p:cNvGrpSpPr/>
        <p:nvPr/>
      </p:nvGrpSpPr>
      <p:grpSpPr>
        <a:xfrm>
          <a:off x="0" y="0"/>
          <a:ext cx="0" cy="0"/>
          <a:chOff x="0" y="0"/>
          <a:chExt cx="0" cy="0"/>
        </a:xfrm>
      </p:grpSpPr>
      <p:sp>
        <p:nvSpPr>
          <p:cNvPr id="188" name="Google Shape;188;p26"/>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89" name="Google Shape;189;p2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90" name="Shape 190"/>
        <p:cNvGrpSpPr/>
        <p:nvPr/>
      </p:nvGrpSpPr>
      <p:grpSpPr>
        <a:xfrm>
          <a:off x="0" y="0"/>
          <a:ext cx="0" cy="0"/>
          <a:chOff x="0" y="0"/>
          <a:chExt cx="0" cy="0"/>
        </a:xfrm>
      </p:grpSpPr>
      <p:grpSp>
        <p:nvGrpSpPr>
          <p:cNvPr id="191" name="Google Shape;191;p27"/>
          <p:cNvGrpSpPr/>
          <p:nvPr/>
        </p:nvGrpSpPr>
        <p:grpSpPr>
          <a:xfrm>
            <a:off x="830392" y="4169130"/>
            <a:ext cx="745763" cy="45826"/>
            <a:chOff x="4580561" y="2589004"/>
            <a:chExt cx="1064464" cy="25200"/>
          </a:xfrm>
        </p:grpSpPr>
        <p:sp>
          <p:nvSpPr>
            <p:cNvPr id="192" name="Google Shape;192;p2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7"/>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4" name="Google Shape;194;p27"/>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95" name="Google Shape;195;p27"/>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196" name="Google Shape;196;p2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97" name="Shape 197"/>
        <p:cNvGrpSpPr/>
        <p:nvPr/>
      </p:nvGrpSpPr>
      <p:grpSpPr>
        <a:xfrm>
          <a:off x="0" y="0"/>
          <a:ext cx="0" cy="0"/>
          <a:chOff x="0" y="0"/>
          <a:chExt cx="0" cy="0"/>
        </a:xfrm>
      </p:grpSpPr>
      <p:sp>
        <p:nvSpPr>
          <p:cNvPr id="198" name="Google Shape;198;p2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0" Type="http://schemas.openxmlformats.org/officeDocument/2006/relationships/slideLayout" Target="../slideLayouts/slideLayout23.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1.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102" name="Shape 102"/>
        <p:cNvGrpSpPr/>
        <p:nvPr/>
      </p:nvGrpSpPr>
      <p:grpSpPr>
        <a:xfrm>
          <a:off x="0" y="0"/>
          <a:ext cx="0" cy="0"/>
          <a:chOff x="0" y="0"/>
          <a:chExt cx="0" cy="0"/>
        </a:xfrm>
      </p:grpSpPr>
      <p:sp>
        <p:nvSpPr>
          <p:cNvPr id="103" name="Google Shape;103;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104" name="Google Shape;104;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105" name="Google Shape;105;p1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4.png"/><Relationship Id="rId5"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D9D9D9"/>
        </a:solidFill>
      </p:bgPr>
    </p:bg>
    <p:spTree>
      <p:nvGrpSpPr>
        <p:cNvPr id="202" name="Shape 202"/>
        <p:cNvGrpSpPr/>
        <p:nvPr/>
      </p:nvGrpSpPr>
      <p:grpSpPr>
        <a:xfrm>
          <a:off x="0" y="0"/>
          <a:ext cx="0" cy="0"/>
          <a:chOff x="0" y="0"/>
          <a:chExt cx="0" cy="0"/>
        </a:xfrm>
      </p:grpSpPr>
      <p:sp>
        <p:nvSpPr>
          <p:cNvPr id="203" name="Google Shape;203;p29"/>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t>Calorie Intake</a:t>
            </a:r>
            <a:endParaRPr sz="3100"/>
          </a:p>
          <a:p>
            <a:pPr indent="0" lvl="0" marL="0" rtl="0" algn="l">
              <a:spcBef>
                <a:spcPts val="0"/>
              </a:spcBef>
              <a:spcAft>
                <a:spcPts val="0"/>
              </a:spcAft>
              <a:buNone/>
            </a:pPr>
            <a:r>
              <a:rPr lang="en" sz="3100"/>
              <a:t>Recommendation &amp; Tracking</a:t>
            </a:r>
            <a:endParaRPr sz="3100"/>
          </a:p>
        </p:txBody>
      </p:sp>
      <p:sp>
        <p:nvSpPr>
          <p:cNvPr id="204" name="Google Shape;204;p29"/>
          <p:cNvSpPr txBox="1"/>
          <p:nvPr>
            <p:ph idx="1" type="subTitle"/>
          </p:nvPr>
        </p:nvSpPr>
        <p:spPr>
          <a:xfrm>
            <a:off x="729450" y="315590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800"/>
          </a:p>
        </p:txBody>
      </p:sp>
      <p:pic>
        <p:nvPicPr>
          <p:cNvPr descr="Amoled OnePlus Wallpapers - Wallpaper Cave" id="205" name="Google Shape;205;p29"/>
          <p:cNvPicPr preferRelativeResize="0"/>
          <p:nvPr/>
        </p:nvPicPr>
        <p:blipFill>
          <a:blip r:embed="rId3">
            <a:alphaModFix/>
          </a:blip>
          <a:stretch>
            <a:fillRect/>
          </a:stretch>
        </p:blipFill>
        <p:spPr>
          <a:xfrm rot="-5400000">
            <a:off x="6495911" y="1911161"/>
            <a:ext cx="1237800" cy="2695475"/>
          </a:xfrm>
          <a:prstGeom prst="rect">
            <a:avLst/>
          </a:prstGeom>
          <a:noFill/>
          <a:ln>
            <a:noFill/>
          </a:ln>
        </p:spPr>
      </p:pic>
      <p:pic>
        <p:nvPicPr>
          <p:cNvPr id="206" name="Google Shape;206;p29"/>
          <p:cNvPicPr preferRelativeResize="0"/>
          <p:nvPr/>
        </p:nvPicPr>
        <p:blipFill rotWithShape="1">
          <a:blip r:embed="rId4">
            <a:alphaModFix/>
          </a:blip>
          <a:srcRect b="0" l="0" r="0" t="0"/>
          <a:stretch/>
        </p:blipFill>
        <p:spPr>
          <a:xfrm rot="-5400000">
            <a:off x="4166076" y="1507425"/>
            <a:ext cx="5897474" cy="3291326"/>
          </a:xfrm>
          <a:prstGeom prst="rect">
            <a:avLst/>
          </a:prstGeom>
          <a:noFill/>
          <a:ln>
            <a:noFill/>
          </a:ln>
        </p:spPr>
      </p:pic>
      <p:pic>
        <p:nvPicPr>
          <p:cNvPr descr="OxygenOS Android 10 Open Beta 1 for OnePlus 5/5T | Page 79 ..." id="207" name="Google Shape;207;p29"/>
          <p:cNvPicPr preferRelativeResize="0"/>
          <p:nvPr/>
        </p:nvPicPr>
        <p:blipFill>
          <a:blip r:embed="rId5">
            <a:alphaModFix/>
          </a:blip>
          <a:stretch>
            <a:fillRect/>
          </a:stretch>
        </p:blipFill>
        <p:spPr>
          <a:xfrm>
            <a:off x="5563600" y="1442000"/>
            <a:ext cx="1203125" cy="2492575"/>
          </a:xfrm>
          <a:prstGeom prst="rect">
            <a:avLst/>
          </a:prstGeom>
          <a:noFill/>
          <a:ln>
            <a:noFill/>
          </a:ln>
        </p:spPr>
      </p:pic>
      <p:pic>
        <p:nvPicPr>
          <p:cNvPr id="208" name="Google Shape;208;p29"/>
          <p:cNvPicPr preferRelativeResize="0"/>
          <p:nvPr/>
        </p:nvPicPr>
        <p:blipFill rotWithShape="1">
          <a:blip r:embed="rId4">
            <a:alphaModFix/>
          </a:blip>
          <a:srcRect b="0" l="0" r="0" t="0"/>
          <a:stretch/>
        </p:blipFill>
        <p:spPr>
          <a:xfrm>
            <a:off x="3321250" y="955300"/>
            <a:ext cx="5879525" cy="3232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3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sz="3000"/>
              <a:t>What next?</a:t>
            </a:r>
            <a:endParaRPr sz="3000"/>
          </a:p>
        </p:txBody>
      </p:sp>
      <p:sp>
        <p:nvSpPr>
          <p:cNvPr id="267" name="Google Shape;267;p38"/>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chemeClr val="dk1"/>
              </a:buClr>
              <a:buSzPts val="1400"/>
              <a:buChar char="●"/>
            </a:pPr>
            <a:r>
              <a:rPr b="1" lang="en" sz="1400">
                <a:solidFill>
                  <a:schemeClr val="dk1"/>
                </a:solidFill>
              </a:rPr>
              <a:t>Sometimes it takes a friend to make you see clearly. Our vision for the app is to make it an interface where people from different walks of life can come together and share their goals and  diet plan. The app will merely be a platform to share fitness tips and maintain nice relations between fitness enthusiasts all over the world</a:t>
            </a:r>
            <a:endParaRPr b="1" sz="1400">
              <a:solidFill>
                <a:schemeClr val="dk1"/>
              </a:solidFill>
            </a:endParaRPr>
          </a:p>
          <a:p>
            <a:pPr indent="0" lvl="0" marL="457200" marR="0" rtl="0" algn="l">
              <a:lnSpc>
                <a:spcPct val="115000"/>
              </a:lnSpc>
              <a:spcBef>
                <a:spcPts val="0"/>
              </a:spcBef>
              <a:spcAft>
                <a:spcPts val="0"/>
              </a:spcAft>
              <a:buNone/>
            </a:pPr>
            <a:r>
              <a:t/>
            </a:r>
            <a:endParaRPr b="1" sz="1400">
              <a:solidFill>
                <a:schemeClr val="dk1"/>
              </a:solidFill>
            </a:endParaRPr>
          </a:p>
          <a:p>
            <a:pPr indent="-304800" lvl="0" marL="457200" marR="0" rtl="0" algn="l">
              <a:lnSpc>
                <a:spcPct val="115000"/>
              </a:lnSpc>
              <a:spcBef>
                <a:spcPts val="0"/>
              </a:spcBef>
              <a:spcAft>
                <a:spcPts val="0"/>
              </a:spcAft>
              <a:buClr>
                <a:srgbClr val="000000"/>
              </a:buClr>
              <a:buSzPts val="1200"/>
              <a:buFont typeface="Arial"/>
              <a:buChar char="●"/>
            </a:pPr>
            <a:r>
              <a:rPr b="1" lang="en" sz="1400">
                <a:solidFill>
                  <a:srgbClr val="000000"/>
                </a:solidFill>
              </a:rPr>
              <a:t>Our chatbot has endless opportunities for growth . during this pandemic and other global issues the chatbot can prove to be a source of endless information. It can be developed to include a covid 19 dashboard as well.</a:t>
            </a:r>
            <a:endParaRPr b="1" sz="1400">
              <a:solidFill>
                <a:srgbClr val="000000"/>
              </a:solidFill>
            </a:endParaRPr>
          </a:p>
          <a:p>
            <a:pPr indent="0" lvl="0" marL="457200" marR="0" rtl="0" algn="l">
              <a:lnSpc>
                <a:spcPct val="115000"/>
              </a:lnSpc>
              <a:spcBef>
                <a:spcPts val="0"/>
              </a:spcBef>
              <a:spcAft>
                <a:spcPts val="0"/>
              </a:spcAft>
              <a:buNone/>
            </a:pPr>
            <a:r>
              <a:t/>
            </a:r>
            <a:endParaRPr b="1" sz="1400">
              <a:solidFill>
                <a:srgbClr val="000000"/>
              </a:solidFill>
            </a:endParaRPr>
          </a:p>
          <a:p>
            <a:pPr indent="-317500" lvl="0" marL="457200" rtl="0" algn="l">
              <a:lnSpc>
                <a:spcPct val="115000"/>
              </a:lnSpc>
              <a:spcBef>
                <a:spcPts val="1000"/>
              </a:spcBef>
              <a:spcAft>
                <a:spcPts val="0"/>
              </a:spcAft>
              <a:buClr>
                <a:schemeClr val="dk1"/>
              </a:buClr>
              <a:buSzPts val="1400"/>
              <a:buChar char="●"/>
            </a:pPr>
            <a:r>
              <a:rPr b="1" lang="en" sz="1400">
                <a:solidFill>
                  <a:schemeClr val="dk1"/>
                </a:solidFill>
              </a:rPr>
              <a:t>Premium version</a:t>
            </a:r>
            <a:endParaRPr b="1" sz="14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39"/>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a:t>
            </a:r>
            <a:endParaRPr/>
          </a:p>
        </p:txBody>
      </p:sp>
      <p:sp>
        <p:nvSpPr>
          <p:cNvPr id="214" name="Google Shape;214;p30"/>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b="1" lang="en" sz="1400">
                <a:solidFill>
                  <a:schemeClr val="dk1"/>
                </a:solidFill>
              </a:rPr>
              <a:t>Problem Statement</a:t>
            </a:r>
            <a:endParaRPr b="1" sz="1400">
              <a:solidFill>
                <a:schemeClr val="dk1"/>
              </a:solidFill>
            </a:endParaRPr>
          </a:p>
          <a:p>
            <a:pPr indent="-311150" lvl="0" marL="457200" rtl="0" algn="l">
              <a:spcBef>
                <a:spcPts val="0"/>
              </a:spcBef>
              <a:spcAft>
                <a:spcPts val="0"/>
              </a:spcAft>
              <a:buClr>
                <a:schemeClr val="dk1"/>
              </a:buClr>
              <a:buSzPts val="1300"/>
              <a:buChar char="●"/>
            </a:pPr>
            <a:r>
              <a:rPr b="1" lang="en">
                <a:solidFill>
                  <a:schemeClr val="dk1"/>
                </a:solidFill>
              </a:rPr>
              <a:t>Reason and Justification</a:t>
            </a:r>
            <a:endParaRPr b="1">
              <a:solidFill>
                <a:schemeClr val="dk1"/>
              </a:solidFill>
            </a:endParaRPr>
          </a:p>
          <a:p>
            <a:pPr indent="-311150" lvl="0" marL="457200" rtl="0" algn="l">
              <a:spcBef>
                <a:spcPts val="0"/>
              </a:spcBef>
              <a:spcAft>
                <a:spcPts val="0"/>
              </a:spcAft>
              <a:buClr>
                <a:schemeClr val="dk1"/>
              </a:buClr>
              <a:buSzPts val="1300"/>
              <a:buChar char="●"/>
            </a:pPr>
            <a:r>
              <a:rPr b="1" lang="en">
                <a:solidFill>
                  <a:schemeClr val="dk1"/>
                </a:solidFill>
              </a:rPr>
              <a:t>Supporting Information</a:t>
            </a:r>
            <a:endParaRPr b="1">
              <a:solidFill>
                <a:schemeClr val="dk1"/>
              </a:solidFill>
            </a:endParaRPr>
          </a:p>
          <a:p>
            <a:pPr indent="-311150" lvl="0" marL="457200" rtl="0" algn="l">
              <a:spcBef>
                <a:spcPts val="0"/>
              </a:spcBef>
              <a:spcAft>
                <a:spcPts val="0"/>
              </a:spcAft>
              <a:buClr>
                <a:schemeClr val="dk1"/>
              </a:buClr>
              <a:buSzPts val="1300"/>
              <a:buChar char="●"/>
            </a:pPr>
            <a:r>
              <a:rPr b="1" lang="en">
                <a:solidFill>
                  <a:schemeClr val="dk1"/>
                </a:solidFill>
              </a:rPr>
              <a:t>Idea Behind the App</a:t>
            </a:r>
            <a:endParaRPr b="1">
              <a:solidFill>
                <a:schemeClr val="dk1"/>
              </a:solidFill>
            </a:endParaRPr>
          </a:p>
          <a:p>
            <a:pPr indent="-311150" lvl="0" marL="457200" rtl="0" algn="l">
              <a:spcBef>
                <a:spcPts val="0"/>
              </a:spcBef>
              <a:spcAft>
                <a:spcPts val="0"/>
              </a:spcAft>
              <a:buClr>
                <a:schemeClr val="dk1"/>
              </a:buClr>
              <a:buSzPts val="1300"/>
              <a:buChar char="●"/>
            </a:pPr>
            <a:r>
              <a:rPr b="1" lang="en">
                <a:solidFill>
                  <a:schemeClr val="dk1"/>
                </a:solidFill>
              </a:rPr>
              <a:t>Wireframe</a:t>
            </a:r>
            <a:endParaRPr b="1">
              <a:solidFill>
                <a:schemeClr val="dk1"/>
              </a:solidFill>
            </a:endParaRPr>
          </a:p>
          <a:p>
            <a:pPr indent="-311150" lvl="0" marL="457200" rtl="0" algn="l">
              <a:spcBef>
                <a:spcPts val="0"/>
              </a:spcBef>
              <a:spcAft>
                <a:spcPts val="0"/>
              </a:spcAft>
              <a:buClr>
                <a:schemeClr val="dk1"/>
              </a:buClr>
              <a:buSzPts val="1300"/>
              <a:buChar char="●"/>
            </a:pPr>
            <a:r>
              <a:rPr b="1" lang="en">
                <a:solidFill>
                  <a:schemeClr val="dk1"/>
                </a:solidFill>
              </a:rPr>
              <a:t>App Architecture</a:t>
            </a:r>
            <a:endParaRPr b="1">
              <a:solidFill>
                <a:schemeClr val="dk1"/>
              </a:solidFill>
            </a:endParaRPr>
          </a:p>
          <a:p>
            <a:pPr indent="-311150" lvl="0" marL="457200" rtl="0" algn="l">
              <a:spcBef>
                <a:spcPts val="0"/>
              </a:spcBef>
              <a:spcAft>
                <a:spcPts val="0"/>
              </a:spcAft>
              <a:buClr>
                <a:schemeClr val="dk1"/>
              </a:buClr>
              <a:buSzPts val="1300"/>
              <a:buChar char="●"/>
            </a:pPr>
            <a:r>
              <a:rPr b="1" lang="en">
                <a:solidFill>
                  <a:schemeClr val="dk1"/>
                </a:solidFill>
              </a:rPr>
              <a:t>Why it’s Better</a:t>
            </a:r>
            <a:endParaRPr b="1">
              <a:solidFill>
                <a:schemeClr val="dk1"/>
              </a:solidFill>
            </a:endParaRPr>
          </a:p>
          <a:p>
            <a:pPr indent="-311150" lvl="0" marL="457200" rtl="0" algn="l">
              <a:spcBef>
                <a:spcPts val="0"/>
              </a:spcBef>
              <a:spcAft>
                <a:spcPts val="0"/>
              </a:spcAft>
              <a:buClr>
                <a:schemeClr val="dk1"/>
              </a:buClr>
              <a:buSzPts val="1300"/>
              <a:buChar char="●"/>
            </a:pPr>
            <a:r>
              <a:rPr b="1" lang="en">
                <a:solidFill>
                  <a:schemeClr val="dk1"/>
                </a:solidFill>
              </a:rPr>
              <a:t>What next?</a:t>
            </a:r>
            <a:endParaRPr b="1">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statement</a:t>
            </a:r>
            <a:endParaRPr sz="3000"/>
          </a:p>
        </p:txBody>
      </p:sp>
      <p:sp>
        <p:nvSpPr>
          <p:cNvPr id="221" name="Google Shape;221;p3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rPr>
              <a:t>The user can enter the food items consumed [item(s) and quantity] and identify actual calorie intake to match that with recommended calories.</a:t>
            </a:r>
            <a:endParaRPr b="1" sz="1600">
              <a:solidFill>
                <a:schemeClr val="dk1"/>
              </a:solidFill>
            </a:endParaRPr>
          </a:p>
          <a:p>
            <a:pPr indent="0" lvl="0" marL="0" rtl="0" algn="l">
              <a:lnSpc>
                <a:spcPct val="115000"/>
              </a:lnSpc>
              <a:spcBef>
                <a:spcPts val="1000"/>
              </a:spcBef>
              <a:spcAft>
                <a:spcPts val="1600"/>
              </a:spcAft>
              <a:buNone/>
            </a:pPr>
            <a:r>
              <a:rPr lang="en"/>
              <a:t>The solution can help the user to identify his weight goals : Lose/ Maintain/ Gain and how much to lose/ gain.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21">
                                            <p:txEl>
                                              <p:pRg end="0" st="0"/>
                                            </p:txEl>
                                          </p:spTgt>
                                        </p:tgtEl>
                                        <p:attrNameLst>
                                          <p:attrName>style.visibility</p:attrName>
                                        </p:attrNameLst>
                                      </p:cBhvr>
                                      <p:to>
                                        <p:strVal val="visible"/>
                                      </p:to>
                                    </p:set>
                                    <p:anim calcmode="lin" valueType="num">
                                      <p:cBhvr additive="base">
                                        <p:cTn dur="1000"/>
                                        <p:tgtEl>
                                          <p:spTgt spid="221">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221">
                                            <p:txEl>
                                              <p:pRg end="1" st="1"/>
                                            </p:txEl>
                                          </p:spTgt>
                                        </p:tgtEl>
                                        <p:attrNameLst>
                                          <p:attrName>style.visibility</p:attrName>
                                        </p:attrNameLst>
                                      </p:cBhvr>
                                      <p:to>
                                        <p:strVal val="visible"/>
                                      </p:to>
                                    </p:set>
                                    <p:anim calcmode="lin" valueType="num">
                                      <p:cBhvr additive="base">
                                        <p:cTn dur="1000"/>
                                        <p:tgtEl>
                                          <p:spTgt spid="221">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3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Reason and Justification </a:t>
            </a:r>
            <a:endParaRPr sz="2600"/>
          </a:p>
          <a:p>
            <a:pPr indent="0" lvl="0" marL="0" rtl="0" algn="l">
              <a:spcBef>
                <a:spcPts val="0"/>
              </a:spcBef>
              <a:spcAft>
                <a:spcPts val="0"/>
              </a:spcAft>
              <a:buNone/>
            </a:pPr>
            <a:r>
              <a:t/>
            </a:r>
            <a:endParaRPr sz="3000"/>
          </a:p>
        </p:txBody>
      </p:sp>
      <p:sp>
        <p:nvSpPr>
          <p:cNvPr id="227" name="Google Shape;227;p3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rPr>
              <a:t>Nowadays everyone is concerned about their Health and Fitness, but none of them are not willing to take any action for it. </a:t>
            </a:r>
            <a:endParaRPr b="1" sz="1600">
              <a:solidFill>
                <a:schemeClr val="dk1"/>
              </a:solidFill>
            </a:endParaRPr>
          </a:p>
          <a:p>
            <a:pPr indent="0" lvl="0" marL="0" rtl="0" algn="l">
              <a:lnSpc>
                <a:spcPct val="115000"/>
              </a:lnSpc>
              <a:spcBef>
                <a:spcPts val="1000"/>
              </a:spcBef>
              <a:spcAft>
                <a:spcPts val="0"/>
              </a:spcAft>
              <a:buNone/>
            </a:pPr>
            <a:r>
              <a:t/>
            </a:r>
            <a:endParaRPr b="1" sz="1600">
              <a:solidFill>
                <a:schemeClr val="dk1"/>
              </a:solidFill>
            </a:endParaRPr>
          </a:p>
          <a:p>
            <a:pPr indent="0" lvl="0" marL="0" rtl="0" algn="l">
              <a:lnSpc>
                <a:spcPct val="115000"/>
              </a:lnSpc>
              <a:spcBef>
                <a:spcPts val="1000"/>
              </a:spcBef>
              <a:spcAft>
                <a:spcPts val="0"/>
              </a:spcAft>
              <a:buNone/>
            </a:pPr>
            <a:r>
              <a:rPr lang="en"/>
              <a:t>We have come up with a simple solution, we as a team will be developing an application which helps the users to track their fitness goals and their diet</a:t>
            </a:r>
            <a:endParaRPr/>
          </a:p>
          <a:p>
            <a:pPr indent="0" lvl="0" marL="0" rtl="0" algn="l">
              <a:lnSpc>
                <a:spcPct val="115000"/>
              </a:lnSpc>
              <a:spcBef>
                <a:spcPts val="10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3"/>
          <p:cNvSpPr/>
          <p:nvPr/>
        </p:nvSpPr>
        <p:spPr>
          <a:xfrm rot="10592382">
            <a:off x="5513499" y="1379656"/>
            <a:ext cx="2689002" cy="2689002"/>
          </a:xfrm>
          <a:prstGeom prst="blockArc">
            <a:avLst>
              <a:gd fmla="val 2627839" name="adj1"/>
              <a:gd fmla="val 5880699" name="adj2"/>
              <a:gd fmla="val 7985" name="adj3"/>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we are developing an app</a:t>
            </a:r>
            <a:endParaRPr sz="3000"/>
          </a:p>
        </p:txBody>
      </p:sp>
      <p:sp>
        <p:nvSpPr>
          <p:cNvPr id="234" name="Google Shape;234;p33"/>
          <p:cNvSpPr txBox="1"/>
          <p:nvPr>
            <p:ph idx="1" type="subTitle"/>
          </p:nvPr>
        </p:nvSpPr>
        <p:spPr>
          <a:xfrm>
            <a:off x="724950" y="3313925"/>
            <a:ext cx="30684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sz="1300"/>
          </a:p>
        </p:txBody>
      </p:sp>
      <p:sp>
        <p:nvSpPr>
          <p:cNvPr id="235" name="Google Shape;235;p33"/>
          <p:cNvSpPr txBox="1"/>
          <p:nvPr>
            <p:ph idx="2" type="body"/>
          </p:nvPr>
        </p:nvSpPr>
        <p:spPr>
          <a:xfrm>
            <a:off x="6038550" y="2081288"/>
            <a:ext cx="1638900" cy="63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chemeClr val="dk1"/>
                </a:solidFill>
              </a:rPr>
              <a:t>82%</a:t>
            </a:r>
            <a:endParaRPr sz="3600">
              <a:solidFill>
                <a:schemeClr val="dk1"/>
              </a:solidFill>
            </a:endParaRPr>
          </a:p>
          <a:p>
            <a:pPr indent="0" lvl="0" marL="0" rtl="0" algn="ctr">
              <a:spcBef>
                <a:spcPts val="1600"/>
              </a:spcBef>
              <a:spcAft>
                <a:spcPts val="1600"/>
              </a:spcAft>
              <a:buNone/>
            </a:pPr>
            <a:r>
              <a:t/>
            </a:r>
            <a:endParaRPr b="1" sz="2400">
              <a:solidFill>
                <a:schemeClr val="dk1"/>
              </a:solidFill>
            </a:endParaRPr>
          </a:p>
        </p:txBody>
      </p:sp>
      <p:sp>
        <p:nvSpPr>
          <p:cNvPr id="236" name="Google Shape;236;p33"/>
          <p:cNvSpPr/>
          <p:nvPr/>
        </p:nvSpPr>
        <p:spPr>
          <a:xfrm>
            <a:off x="5513395" y="1379567"/>
            <a:ext cx="2688900" cy="2688900"/>
          </a:xfrm>
          <a:prstGeom prst="blockArc">
            <a:avLst>
              <a:gd fmla="val 16211102" name="adj1"/>
              <a:gd fmla="val 13367420" name="adj2"/>
              <a:gd fmla="val 7983"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3"/>
          <p:cNvSpPr txBox="1"/>
          <p:nvPr>
            <p:ph idx="2" type="body"/>
          </p:nvPr>
        </p:nvSpPr>
        <p:spPr>
          <a:xfrm>
            <a:off x="5877325" y="2715963"/>
            <a:ext cx="1961100" cy="759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t>Users are tracking fitness via an application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36"/>
                                        </p:tgtEl>
                                        <p:attrNameLst>
                                          <p:attrName>style.visibility</p:attrName>
                                        </p:attrNameLst>
                                      </p:cBhvr>
                                      <p:to>
                                        <p:strVal val="visible"/>
                                      </p:to>
                                    </p:set>
                                    <p:anim calcmode="lin" valueType="num">
                                      <p:cBhvr additive="base">
                                        <p:cTn dur="1000"/>
                                        <p:tgtEl>
                                          <p:spTgt spid="236"/>
                                        </p:tgtEl>
                                        <p:attrNameLst>
                                          <p:attrName>ppt_w</p:attrName>
                                        </p:attrNameLst>
                                      </p:cBhvr>
                                      <p:tavLst>
                                        <p:tav fmla="" tm="0">
                                          <p:val>
                                            <p:strVal val="0"/>
                                          </p:val>
                                        </p:tav>
                                        <p:tav fmla="" tm="100000">
                                          <p:val>
                                            <p:strVal val="#ppt_w"/>
                                          </p:val>
                                        </p:tav>
                                      </p:tavLst>
                                    </p:anim>
                                    <p:anim calcmode="lin" valueType="num">
                                      <p:cBhvr additive="base">
                                        <p:cTn dur="1000"/>
                                        <p:tgtEl>
                                          <p:spTgt spid="236"/>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32"/>
                                        </p:tgtEl>
                                        <p:attrNameLst>
                                          <p:attrName>style.visibility</p:attrName>
                                        </p:attrNameLst>
                                      </p:cBhvr>
                                      <p:to>
                                        <p:strVal val="visible"/>
                                      </p:to>
                                    </p:set>
                                    <p:anim calcmode="lin" valueType="num">
                                      <p:cBhvr additive="base">
                                        <p:cTn dur="1000"/>
                                        <p:tgtEl>
                                          <p:spTgt spid="232"/>
                                        </p:tgtEl>
                                        <p:attrNameLst>
                                          <p:attrName>ppt_w</p:attrName>
                                        </p:attrNameLst>
                                      </p:cBhvr>
                                      <p:tavLst>
                                        <p:tav fmla="" tm="0">
                                          <p:val>
                                            <p:strVal val="0"/>
                                          </p:val>
                                        </p:tav>
                                        <p:tav fmla="" tm="100000">
                                          <p:val>
                                            <p:strVal val="#ppt_w"/>
                                          </p:val>
                                        </p:tav>
                                      </p:tavLst>
                                    </p:anim>
                                    <p:anim calcmode="lin" valueType="num">
                                      <p:cBhvr additive="base">
                                        <p:cTn dur="1000"/>
                                        <p:tgtEl>
                                          <p:spTgt spid="232"/>
                                        </p:tgtEl>
                                        <p:attrNameLst>
                                          <p:attrName>ppt_h</p:attrName>
                                        </p:attrNameLst>
                                      </p:cBhvr>
                                      <p:tavLst>
                                        <p:tav fmla="" tm="0">
                                          <p:val>
                                            <p:strVal val="0"/>
                                          </p:val>
                                        </p:tav>
                                        <p:tav fmla="" tm="100000">
                                          <p:val>
                                            <p:strVal val="#ppt_h"/>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34"/>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sz="2600"/>
              <a:t>Idea Behind The App</a:t>
            </a:r>
            <a:endParaRPr sz="2600"/>
          </a:p>
          <a:p>
            <a:pPr indent="0" lvl="0" marL="0" rtl="0" algn="l">
              <a:lnSpc>
                <a:spcPct val="100000"/>
              </a:lnSpc>
              <a:spcBef>
                <a:spcPts val="0"/>
              </a:spcBef>
              <a:spcAft>
                <a:spcPts val="0"/>
              </a:spcAft>
              <a:buSzPts val="3000"/>
              <a:buNone/>
            </a:pPr>
            <a:r>
              <a:t/>
            </a:r>
            <a:endParaRPr sz="3000"/>
          </a:p>
        </p:txBody>
      </p:sp>
      <p:sp>
        <p:nvSpPr>
          <p:cNvPr id="243" name="Google Shape;243;p34"/>
          <p:cNvSpPr txBox="1"/>
          <p:nvPr>
            <p:ph idx="2" type="body"/>
          </p:nvPr>
        </p:nvSpPr>
        <p:spPr>
          <a:xfrm>
            <a:off x="5158900" y="905925"/>
            <a:ext cx="3374400" cy="30255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0"/>
              </a:spcBef>
              <a:spcAft>
                <a:spcPts val="0"/>
              </a:spcAft>
              <a:buClr>
                <a:srgbClr val="000000"/>
              </a:buClr>
              <a:buSzPts val="1400"/>
              <a:buFont typeface="Arial"/>
              <a:buChar char="●"/>
            </a:pPr>
            <a:r>
              <a:rPr b="1" lang="en" sz="1400">
                <a:solidFill>
                  <a:srgbClr val="000000"/>
                </a:solidFill>
              </a:rPr>
              <a:t>Most of us don’t realize how many calories is actually present in the food that we consume.</a:t>
            </a:r>
            <a:endParaRPr b="1" sz="1400">
              <a:solidFill>
                <a:srgbClr val="000000"/>
              </a:solidFill>
            </a:endParaRPr>
          </a:p>
          <a:p>
            <a:pPr indent="-304800" lvl="0" marL="457200" rtl="0" algn="l">
              <a:lnSpc>
                <a:spcPct val="115000"/>
              </a:lnSpc>
              <a:spcBef>
                <a:spcPts val="0"/>
              </a:spcBef>
              <a:spcAft>
                <a:spcPts val="0"/>
              </a:spcAft>
              <a:buClr>
                <a:srgbClr val="24292E"/>
              </a:buClr>
              <a:buSzPts val="1200"/>
              <a:buFont typeface="Arial"/>
              <a:buChar char="●"/>
            </a:pPr>
            <a:r>
              <a:rPr b="1" lang="en" sz="1400">
                <a:solidFill>
                  <a:schemeClr val="dk1"/>
                </a:solidFill>
              </a:rPr>
              <a:t>For humans, healthy fats are essential, and also since healthy and clean food can be high in calories and these can add up easily, so they should be tracked.</a:t>
            </a:r>
            <a:endParaRPr b="1" sz="1400">
              <a:solidFill>
                <a:schemeClr val="dk1"/>
              </a:solidFill>
            </a:endParaRPr>
          </a:p>
          <a:p>
            <a:pPr indent="-304800" lvl="0" marL="457200" rtl="0" algn="l">
              <a:lnSpc>
                <a:spcPct val="115000"/>
              </a:lnSpc>
              <a:spcBef>
                <a:spcPts val="0"/>
              </a:spcBef>
              <a:spcAft>
                <a:spcPts val="0"/>
              </a:spcAft>
              <a:buClr>
                <a:srgbClr val="000000"/>
              </a:buClr>
              <a:buSzPts val="1200"/>
              <a:buFont typeface="Arial"/>
              <a:buChar char="●"/>
            </a:pPr>
            <a:r>
              <a:rPr b="1" lang="en" sz="1400">
                <a:solidFill>
                  <a:srgbClr val="000000"/>
                </a:solidFill>
              </a:rPr>
              <a:t>The main motive behind this app is to meet people health goals and stay on track.</a:t>
            </a:r>
            <a:endParaRPr b="1" sz="1400">
              <a:solidFill>
                <a:srgbClr val="000000"/>
              </a:solidFill>
            </a:endParaRPr>
          </a:p>
          <a:p>
            <a:pPr indent="0" lvl="0" marL="0" rtl="0" algn="l">
              <a:lnSpc>
                <a:spcPct val="115000"/>
              </a:lnSpc>
              <a:spcBef>
                <a:spcPts val="1200"/>
              </a:spcBef>
              <a:spcAft>
                <a:spcPts val="1600"/>
              </a:spcAft>
              <a:buSzPts val="1300"/>
              <a:buNone/>
            </a:pPr>
            <a:r>
              <a:t/>
            </a:r>
            <a:endParaRPr b="1" sz="16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35"/>
          <p:cNvSpPr txBox="1"/>
          <p:nvPr>
            <p:ph type="title"/>
          </p:nvPr>
        </p:nvSpPr>
        <p:spPr>
          <a:xfrm>
            <a:off x="607000" y="159025"/>
            <a:ext cx="7688400" cy="1518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Wireframes</a:t>
            </a:r>
            <a:endParaRPr/>
          </a:p>
        </p:txBody>
      </p:sp>
      <p:pic>
        <p:nvPicPr>
          <p:cNvPr id="249" name="Google Shape;249;p35"/>
          <p:cNvPicPr preferRelativeResize="0"/>
          <p:nvPr/>
        </p:nvPicPr>
        <p:blipFill rotWithShape="1">
          <a:blip r:embed="rId3">
            <a:alphaModFix/>
          </a:blip>
          <a:srcRect b="0" l="0" r="0" t="0"/>
          <a:stretch/>
        </p:blipFill>
        <p:spPr>
          <a:xfrm>
            <a:off x="76200" y="958013"/>
            <a:ext cx="8991599" cy="402908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6"/>
          <p:cNvSpPr txBox="1"/>
          <p:nvPr>
            <p:ph type="title"/>
          </p:nvPr>
        </p:nvSpPr>
        <p:spPr>
          <a:xfrm>
            <a:off x="729450" y="595075"/>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APP ARCHITECTURE</a:t>
            </a:r>
            <a:endParaRPr/>
          </a:p>
          <a:p>
            <a:pPr indent="0" lvl="0" marL="0" rtl="0" algn="l">
              <a:lnSpc>
                <a:spcPct val="100000"/>
              </a:lnSpc>
              <a:spcBef>
                <a:spcPts val="0"/>
              </a:spcBef>
              <a:spcAft>
                <a:spcPts val="0"/>
              </a:spcAft>
              <a:buSzPts val="2600"/>
              <a:buNone/>
            </a:pPr>
            <a:r>
              <a:t/>
            </a:r>
            <a:endParaRPr sz="1200"/>
          </a:p>
          <a:p>
            <a:pPr indent="0" lvl="0" marL="0" rtl="0" algn="l">
              <a:lnSpc>
                <a:spcPct val="100000"/>
              </a:lnSpc>
              <a:spcBef>
                <a:spcPts val="0"/>
              </a:spcBef>
              <a:spcAft>
                <a:spcPts val="0"/>
              </a:spcAft>
              <a:buSzPts val="2600"/>
              <a:buNone/>
            </a:pPr>
            <a:r>
              <a:t/>
            </a:r>
            <a:endParaRPr sz="1200"/>
          </a:p>
          <a:p>
            <a:pPr indent="0" lvl="0" marL="0" rtl="0" algn="l">
              <a:lnSpc>
                <a:spcPct val="100000"/>
              </a:lnSpc>
              <a:spcBef>
                <a:spcPts val="0"/>
              </a:spcBef>
              <a:spcAft>
                <a:spcPts val="0"/>
              </a:spcAft>
              <a:buSzPts val="2600"/>
              <a:buNone/>
            </a:pPr>
            <a:r>
              <a:t/>
            </a:r>
            <a:endParaRPr/>
          </a:p>
        </p:txBody>
      </p:sp>
      <p:sp>
        <p:nvSpPr>
          <p:cNvPr id="255" name="Google Shape;255;p36"/>
          <p:cNvSpPr txBox="1"/>
          <p:nvPr>
            <p:ph idx="1" type="body"/>
          </p:nvPr>
        </p:nvSpPr>
        <p:spPr>
          <a:xfrm>
            <a:off x="727650" y="1291800"/>
            <a:ext cx="7688700" cy="28164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The user would be able to create an account and create a profile, where all the analytics will be stored for later references.</a:t>
            </a:r>
            <a:endParaRPr sz="1200">
              <a:solidFill>
                <a:srgbClr val="24292E"/>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Once the user has created an account he/she is redirected to a menu where the user can decide among the following:</a:t>
            </a:r>
            <a:endParaRPr sz="1200">
              <a:solidFill>
                <a:srgbClr val="24292E"/>
              </a:solidFill>
              <a:highlight>
                <a:srgbClr val="FFFFFF"/>
              </a:highlight>
              <a:latin typeface="Arial"/>
              <a:ea typeface="Arial"/>
              <a:cs typeface="Arial"/>
              <a:sym typeface="Arial"/>
            </a:endParaRPr>
          </a:p>
          <a:p>
            <a:pPr indent="-304800" lvl="1" marL="9144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Chatbot</a:t>
            </a:r>
            <a:endParaRPr sz="1200">
              <a:solidFill>
                <a:srgbClr val="24292E"/>
              </a:solidFill>
              <a:highlight>
                <a:srgbClr val="FFFFFF"/>
              </a:highlight>
              <a:latin typeface="Arial"/>
              <a:ea typeface="Arial"/>
              <a:cs typeface="Arial"/>
              <a:sym typeface="Arial"/>
            </a:endParaRPr>
          </a:p>
          <a:p>
            <a:pPr indent="-304800" lvl="1" marL="9144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Calorie Tracker</a:t>
            </a:r>
            <a:endParaRPr sz="1200">
              <a:solidFill>
                <a:srgbClr val="24292E"/>
              </a:solidFill>
              <a:highlight>
                <a:srgbClr val="FFFFFF"/>
              </a:highlight>
              <a:latin typeface="Arial"/>
              <a:ea typeface="Arial"/>
              <a:cs typeface="Arial"/>
              <a:sym typeface="Arial"/>
            </a:endParaRPr>
          </a:p>
          <a:p>
            <a:pPr indent="-304800" lvl="1" marL="9144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Meal Planner</a:t>
            </a:r>
            <a:endParaRPr sz="1200">
              <a:solidFill>
                <a:srgbClr val="24292E"/>
              </a:solidFill>
              <a:highlight>
                <a:srgbClr val="FFFFFF"/>
              </a:highlight>
              <a:latin typeface="Arial"/>
              <a:ea typeface="Arial"/>
              <a:cs typeface="Arial"/>
              <a:sym typeface="Arial"/>
            </a:endParaRPr>
          </a:p>
          <a:p>
            <a:pPr indent="-304800" lvl="1" marL="9144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BMI Calculator</a:t>
            </a:r>
            <a:endParaRPr sz="1200">
              <a:solidFill>
                <a:srgbClr val="24292E"/>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The chatbot is an interactive bot named 'Eve', she will guide you through all type of FAQ's asked by the user and doubts regarding the meal plan.</a:t>
            </a:r>
            <a:endParaRPr sz="1200">
              <a:solidFill>
                <a:srgbClr val="24292E"/>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The Calorie Tracker keeps a track on the calorie of the user from breakfast, lunch, dinner and snacks. The user can input the food he would like to have and the slider will automatically slide it to the right amount of calories.</a:t>
            </a:r>
            <a:endParaRPr sz="1200">
              <a:solidFill>
                <a:srgbClr val="24292E"/>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The Meal Planner which suggests the possible meals to consume based on the target calorie intake provided by the end-user. So basically it lets you enter the amount of calories you wish to consume for the whole day and the app compiles a meal plan (breakfast, lunch, dinner) along with the recipes.</a:t>
            </a:r>
            <a:endParaRPr sz="1200">
              <a:solidFill>
                <a:srgbClr val="24292E"/>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E"/>
              </a:buClr>
              <a:buSzPts val="1200"/>
              <a:buFont typeface="Arial"/>
              <a:buChar char="●"/>
            </a:pPr>
            <a:r>
              <a:rPr lang="en" sz="1200">
                <a:solidFill>
                  <a:srgbClr val="24292E"/>
                </a:solidFill>
                <a:highlight>
                  <a:srgbClr val="FFFFFF"/>
                </a:highlight>
                <a:latin typeface="Arial"/>
                <a:ea typeface="Arial"/>
                <a:cs typeface="Arial"/>
                <a:sym typeface="Arial"/>
              </a:rPr>
              <a:t>The BMI Calculator keeps a regular check on your BMI index when you enter in your height and weight.</a:t>
            </a:r>
            <a:endParaRPr sz="1200">
              <a:solidFill>
                <a:srgbClr val="24292E"/>
              </a:solidFill>
              <a:highlight>
                <a:srgbClr val="FFFFFF"/>
              </a:highlight>
              <a:latin typeface="Arial"/>
              <a:ea typeface="Arial"/>
              <a:cs typeface="Arial"/>
              <a:sym typeface="Arial"/>
            </a:endParaRPr>
          </a:p>
          <a:p>
            <a:pPr indent="0" lvl="0" marL="457200" rtl="0" algn="l">
              <a:lnSpc>
                <a:spcPct val="115000"/>
              </a:lnSpc>
              <a:spcBef>
                <a:spcPts val="1200"/>
              </a:spcBef>
              <a:spcAft>
                <a:spcPts val="1600"/>
              </a:spcAft>
              <a:buSzPts val="1300"/>
              <a:buNone/>
            </a:pPr>
            <a:r>
              <a:t/>
            </a:r>
            <a:endParaRPr sz="1400">
              <a:solidFill>
                <a:srgbClr val="212121"/>
              </a:solidFill>
              <a:highlight>
                <a:srgbClr val="FFFFFF"/>
              </a:highlight>
              <a:latin typeface="Maven Pro"/>
              <a:ea typeface="Maven Pro"/>
              <a:cs typeface="Maven Pro"/>
              <a:sym typeface="Maven Pr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3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a:t>Why it’s better than existing solutions </a:t>
            </a:r>
            <a:endParaRPr/>
          </a:p>
        </p:txBody>
      </p:sp>
      <p:sp>
        <p:nvSpPr>
          <p:cNvPr id="261" name="Google Shape;261;p3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4292E"/>
              </a:buClr>
              <a:buSzPts val="1200"/>
              <a:buFont typeface="Arial"/>
              <a:buChar char="●"/>
            </a:pPr>
            <a:r>
              <a:rPr b="1" lang="en" sz="1400">
                <a:solidFill>
                  <a:schemeClr val="dk1"/>
                </a:solidFill>
              </a:rPr>
              <a:t>As a whole the entire app is personalized and user-friendly with a lot of features.</a:t>
            </a:r>
            <a:endParaRPr b="1" sz="1400">
              <a:solidFill>
                <a:schemeClr val="dk1"/>
              </a:solidFill>
            </a:endParaRPr>
          </a:p>
          <a:p>
            <a:pPr indent="-304800" lvl="0" marL="457200" rtl="0" algn="l">
              <a:lnSpc>
                <a:spcPct val="115000"/>
              </a:lnSpc>
              <a:spcBef>
                <a:spcPts val="0"/>
              </a:spcBef>
              <a:spcAft>
                <a:spcPts val="0"/>
              </a:spcAft>
              <a:buClr>
                <a:srgbClr val="000000"/>
              </a:buClr>
              <a:buSzPts val="1200"/>
              <a:buFont typeface="Arial"/>
              <a:buChar char="●"/>
            </a:pPr>
            <a:r>
              <a:rPr b="1" lang="en" sz="1400">
                <a:solidFill>
                  <a:srgbClr val="000000"/>
                </a:solidFill>
              </a:rPr>
              <a:t>The Meal Planner suggests meal plans along with the recipe </a:t>
            </a:r>
            <a:endParaRPr b="1" sz="1400">
              <a:solidFill>
                <a:srgbClr val="000000"/>
              </a:solidFill>
            </a:endParaRPr>
          </a:p>
          <a:p>
            <a:pPr indent="-304800" lvl="0" marL="457200" rtl="0" algn="l">
              <a:lnSpc>
                <a:spcPct val="115000"/>
              </a:lnSpc>
              <a:spcBef>
                <a:spcPts val="0"/>
              </a:spcBef>
              <a:spcAft>
                <a:spcPts val="0"/>
              </a:spcAft>
              <a:buClr>
                <a:srgbClr val="24292E"/>
              </a:buClr>
              <a:buSzPts val="1200"/>
              <a:buFont typeface="Arial"/>
              <a:buChar char="●"/>
            </a:pPr>
            <a:r>
              <a:rPr b="1" lang="en" sz="1400">
                <a:solidFill>
                  <a:schemeClr val="dk1"/>
                </a:solidFill>
              </a:rPr>
              <a:t>The Chatbot in our app can act as a virtual assistant and provide </a:t>
            </a:r>
            <a:r>
              <a:rPr b="1" lang="en" sz="1400" u="sng">
                <a:solidFill>
                  <a:schemeClr val="dk1"/>
                </a:solidFill>
              </a:rPr>
              <a:t>calorie intake recommendations</a:t>
            </a:r>
            <a:endParaRPr b="1" sz="1400" u="sng">
              <a:solidFill>
                <a:schemeClr val="dk1"/>
              </a:solidFill>
            </a:endParaRPr>
          </a:p>
          <a:p>
            <a:pPr indent="-304800" lvl="0" marL="457200" rtl="0" algn="l">
              <a:lnSpc>
                <a:spcPct val="115000"/>
              </a:lnSpc>
              <a:spcBef>
                <a:spcPts val="0"/>
              </a:spcBef>
              <a:spcAft>
                <a:spcPts val="0"/>
              </a:spcAft>
              <a:buClr>
                <a:srgbClr val="000000"/>
              </a:buClr>
              <a:buSzPts val="1200"/>
              <a:buFont typeface="Arial"/>
              <a:buChar char="●"/>
            </a:pPr>
            <a:r>
              <a:rPr b="1" lang="en" sz="1400">
                <a:solidFill>
                  <a:srgbClr val="000000"/>
                </a:solidFill>
              </a:rPr>
              <a:t>People these days snap pictures of foods and put it up in social media, so we have implemented a Visual Calorie Counter which is an image recognition deep learning model which provides calories and various other information for the user before sharing it in a social media platform</a:t>
            </a:r>
            <a:endParaRPr b="1" sz="1400">
              <a:solidFill>
                <a:srgbClr val="000000"/>
              </a:solidFill>
            </a:endParaRPr>
          </a:p>
          <a:p>
            <a:pPr indent="0" lvl="0" marL="0" rtl="0" algn="l">
              <a:lnSpc>
                <a:spcPct val="115000"/>
              </a:lnSpc>
              <a:spcBef>
                <a:spcPts val="1200"/>
              </a:spcBef>
              <a:spcAft>
                <a:spcPts val="1600"/>
              </a:spcAft>
              <a:buSzPts val="1300"/>
              <a:buNone/>
            </a:pPr>
            <a:r>
              <a:t/>
            </a:r>
            <a:endParaRPr b="1" sz="14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